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</p:sldIdLst>
  <p:sldSz cy="5143500" cx="9144000"/>
  <p:notesSz cx="6858000" cy="9144000"/>
  <p:embeddedFontLst>
    <p:embeddedFont>
      <p:font typeface="Nunito SemiBold"/>
      <p:regular r:id="rId18"/>
      <p:bold r:id="rId19"/>
      <p:italic r:id="rId20"/>
      <p:boldItalic r:id="rId21"/>
    </p:embeddedFont>
    <p:embeddedFont>
      <p:font typeface="Nunito"/>
      <p:regular r:id="rId22"/>
      <p:bold r:id="rId23"/>
      <p:italic r:id="rId24"/>
      <p:boldItalic r:id="rId25"/>
    </p:embeddedFont>
    <p:embeddedFont>
      <p:font typeface="Nunito ExtraBold"/>
      <p:bold r:id="rId26"/>
      <p:boldItalic r:id="rId2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40C5A099-0AF0-4AFF-AA1A-9E5D0A9F03AB}">
  <a:tblStyle styleId="{40C5A099-0AF0-4AFF-AA1A-9E5D0A9F03AB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NunitoSemiBold-italic.fntdata"/><Relationship Id="rId22" Type="http://schemas.openxmlformats.org/officeDocument/2006/relationships/font" Target="fonts/Nunito-regular.fntdata"/><Relationship Id="rId21" Type="http://schemas.openxmlformats.org/officeDocument/2006/relationships/font" Target="fonts/NunitoSemiBold-boldItalic.fntdata"/><Relationship Id="rId24" Type="http://schemas.openxmlformats.org/officeDocument/2006/relationships/font" Target="fonts/Nunito-italic.fntdata"/><Relationship Id="rId23" Type="http://schemas.openxmlformats.org/officeDocument/2006/relationships/font" Target="fonts/Nunito-bold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26" Type="http://schemas.openxmlformats.org/officeDocument/2006/relationships/font" Target="fonts/NunitoExtraBold-bold.fntdata"/><Relationship Id="rId25" Type="http://schemas.openxmlformats.org/officeDocument/2006/relationships/font" Target="fonts/Nunito-boldItalic.fntdata"/><Relationship Id="rId27" Type="http://schemas.openxmlformats.org/officeDocument/2006/relationships/font" Target="fonts/NunitoExtraBold-bold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15" Type="http://schemas.openxmlformats.org/officeDocument/2006/relationships/slide" Target="slides/slide9.xml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font" Target="fonts/NunitoSemiBold-bold.fntdata"/><Relationship Id="rId18" Type="http://schemas.openxmlformats.org/officeDocument/2006/relationships/font" Target="fonts/NunitoSemiBold-regular.fntdata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" name="Google Shape;54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7becf59d88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7becf59d88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g7be9e88f7a_0_4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9" name="Google Shape;129;g7be9e88f7a_0_4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7be929d710_2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7be929d710_2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7be929d710_1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7be929d710_1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7be9e88f7a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7be9e88f7a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g7be9e88f7a_0_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Google Shape;84;g7be9e88f7a_0_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g7be9e88f7a_0_2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Google Shape;92;g7be9e88f7a_0_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7be9e88f7a_0_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7be9e88f7a_0_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g7be9e88f7a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5" name="Google Shape;105;g7be9e88f7a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7be9e88f7a_0_3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7be9e88f7a_0_3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13" name="Google Shape;13;p2"/>
          <p:cNvSpPr/>
          <p:nvPr/>
        </p:nvSpPr>
        <p:spPr>
          <a:xfrm>
            <a:off x="0" y="0"/>
            <a:ext cx="6860100" cy="5143500"/>
          </a:xfrm>
          <a:prstGeom prst="flowChartInputOutpu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" name="Google Shape;14;p2"/>
          <p:cNvSpPr/>
          <p:nvPr/>
        </p:nvSpPr>
        <p:spPr>
          <a:xfrm>
            <a:off x="36100" y="0"/>
            <a:ext cx="541075" cy="483800"/>
          </a:xfrm>
          <a:prstGeom prst="flowChartExtrac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8" name="Google Shape;48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9" name="Google Shape;49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7" name="Google Shape;17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0" name="Google Shape;20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4" name="Google Shape;24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5" name="Google Shape;25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6" name="Google Shape;26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9" name="Google Shape;29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2" name="Google Shape;32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6" name="Google Shape;36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" name="Google Shape;39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40" name="Google Shape;40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1" name="Google Shape;41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2" name="Google Shape;42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5" name="Google Shape;45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accen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Relationship Id="rId3" Type="http://schemas.openxmlformats.org/officeDocument/2006/relationships/image" Target="../media/image1.png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13"/>
          <p:cNvSpPr txBox="1"/>
          <p:nvPr>
            <p:ph type="ctrTitle"/>
          </p:nvPr>
        </p:nvSpPr>
        <p:spPr>
          <a:xfrm>
            <a:off x="311702" y="277975"/>
            <a:ext cx="6764700" cy="2519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 SemiBold"/>
                <a:ea typeface="Nunito SemiBold"/>
                <a:cs typeface="Nunito SemiBold"/>
                <a:sym typeface="Nunito SemiBold"/>
              </a:rPr>
              <a:t>Effective Meeting Practices</a:t>
            </a:r>
            <a:endParaRPr>
              <a:latin typeface="Nunito SemiBold"/>
              <a:ea typeface="Nunito SemiBold"/>
              <a:cs typeface="Nunito SemiBold"/>
              <a:sym typeface="Nunito SemiBold"/>
            </a:endParaRPr>
          </a:p>
        </p:txBody>
      </p:sp>
      <p:sp>
        <p:nvSpPr>
          <p:cNvPr id="57" name="Google Shape;57;p13"/>
          <p:cNvSpPr txBox="1"/>
          <p:nvPr>
            <p:ph idx="1" type="subTitle"/>
          </p:nvPr>
        </p:nvSpPr>
        <p:spPr>
          <a:xfrm>
            <a:off x="674700" y="2797075"/>
            <a:ext cx="5510700" cy="855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How to come together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22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4" name="Google Shape;124;p22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 iGEM 2019 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25" name="Google Shape;125;p22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pic>
        <p:nvPicPr>
          <p:cNvPr id="126" name="Google Shape;126;p2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41813" y="1062450"/>
            <a:ext cx="7460392" cy="38312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23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2" name="Google Shape;132;p23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 Agile for iGEM (Afi)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33" name="Google Shape;133;p2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An important part of iGEM is to be immersed into the project as a whole, it really pushes the project.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Talk to others about your part in the project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Ask for as much help as you can, diversity in approach to a problem. This is not part of meetings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Be flexible, Diana is a friend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34" name="Google Shape;134;p23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4"/>
          <p:cNvSpPr/>
          <p:nvPr/>
        </p:nvSpPr>
        <p:spPr>
          <a:xfrm>
            <a:off x="835325" y="167175"/>
            <a:ext cx="3484875" cy="4834150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3" name="Google Shape;63;p14"/>
          <p:cNvSpPr txBox="1"/>
          <p:nvPr>
            <p:ph type="title"/>
          </p:nvPr>
        </p:nvSpPr>
        <p:spPr>
          <a:xfrm>
            <a:off x="653113" y="307350"/>
            <a:ext cx="38493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Table of Contents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64" name="Google Shape;64;p14"/>
          <p:cNvSpPr txBox="1"/>
          <p:nvPr>
            <p:ph idx="1" type="body"/>
          </p:nvPr>
        </p:nvSpPr>
        <p:spPr>
          <a:xfrm>
            <a:off x="865725" y="948775"/>
            <a:ext cx="4352100" cy="3416400"/>
          </a:xfrm>
          <a:prstGeom prst="rect">
            <a:avLst/>
          </a:prstGeom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Nunito"/>
              <a:buAutoNum type="arabicPeriod"/>
            </a:pPr>
            <a:r>
              <a:rPr lang="en">
                <a:solidFill>
                  <a:srgbClr val="FFFFFF"/>
                </a:solidFill>
                <a:latin typeface="Nunito"/>
                <a:ea typeface="Nunito"/>
                <a:cs typeface="Nunito"/>
                <a:sym typeface="Nunito"/>
              </a:rPr>
              <a:t>Bad Meetings</a:t>
            </a:r>
            <a:endParaRPr>
              <a:solidFill>
                <a:srgbClr val="FFFFFF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Nunito"/>
              <a:buAutoNum type="arabicPeriod"/>
            </a:pPr>
            <a:r>
              <a:rPr lang="en">
                <a:solidFill>
                  <a:srgbClr val="FFFFFF"/>
                </a:solidFill>
                <a:latin typeface="Nunito"/>
                <a:ea typeface="Nunito"/>
                <a:cs typeface="Nunito"/>
                <a:sym typeface="Nunito"/>
              </a:rPr>
              <a:t>ENGG 200 Meeting notes</a:t>
            </a:r>
            <a:endParaRPr>
              <a:solidFill>
                <a:srgbClr val="FFFFFF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Nunito"/>
              <a:buAutoNum type="arabicPeriod"/>
            </a:pPr>
            <a:r>
              <a:rPr lang="en">
                <a:solidFill>
                  <a:srgbClr val="FFFFFF"/>
                </a:solidFill>
                <a:latin typeface="Nunito"/>
                <a:ea typeface="Nunito"/>
                <a:cs typeface="Nunito"/>
                <a:sym typeface="Nunito"/>
              </a:rPr>
              <a:t>Agile</a:t>
            </a:r>
            <a:endParaRPr>
              <a:solidFill>
                <a:srgbClr val="FFFFFF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Nunito"/>
              <a:buAutoNum type="arabicPeriod"/>
            </a:pPr>
            <a:r>
              <a:rPr lang="en">
                <a:solidFill>
                  <a:srgbClr val="FFFFFF"/>
                </a:solidFill>
                <a:latin typeface="Nunito"/>
                <a:ea typeface="Nunito"/>
                <a:cs typeface="Nunito"/>
                <a:sym typeface="Nunito"/>
              </a:rPr>
              <a:t>Agile for iGEM (Afi)</a:t>
            </a:r>
            <a:endParaRPr>
              <a:solidFill>
                <a:srgbClr val="FFFFFF"/>
              </a:solidFill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65" name="Google Shape;65;p14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5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5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Bad Meetings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72" name="Google Shape;72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Bad meetings can be classified by different categories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Dispute - angry people get angry at each other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Tedious - people want to talk about everything and it drags on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Redundant - What has been talked about has already been talked about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Unproductive - Nothing useful gets done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Redundant - </a:t>
            </a:r>
            <a:r>
              <a:rPr lang="en">
                <a:latin typeface="Nunito"/>
                <a:ea typeface="Nunito"/>
                <a:cs typeface="Nunito"/>
                <a:sym typeface="Nunito"/>
              </a:rPr>
              <a:t>What has been talked about has already been talked about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Groupthink - People are scared to go against the narrative of the meeting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73" name="Google Shape;73;p15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6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16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Bad Meetings - Causes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80" name="Google Shape;80;p16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aphicFrame>
        <p:nvGraphicFramePr>
          <p:cNvPr id="81" name="Google Shape;81;p16"/>
          <p:cNvGraphicFramePr/>
          <p:nvPr/>
        </p:nvGraphicFramePr>
        <p:xfrm>
          <a:off x="197550" y="106397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{40C5A099-0AF0-4AFF-AA1A-9E5D0A9F03AB}</a:tableStyleId>
              </a:tblPr>
              <a:tblGrid>
                <a:gridCol w="1601225"/>
                <a:gridCol w="2984475"/>
                <a:gridCol w="4104775"/>
              </a:tblGrid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Nunito"/>
                          <a:ea typeface="Nunito"/>
                          <a:cs typeface="Nunito"/>
                          <a:sym typeface="Nunito"/>
                        </a:rPr>
                        <a:t>Meeting Type</a:t>
                      </a:r>
                      <a:endParaRPr b="1" sz="1800"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Nunito"/>
                          <a:ea typeface="Nunito"/>
                          <a:cs typeface="Nunito"/>
                          <a:sym typeface="Nunito"/>
                        </a:rPr>
                        <a:t>Possible Cause</a:t>
                      </a:r>
                      <a:endParaRPr b="1" sz="1800"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Nunito"/>
                          <a:ea typeface="Nunito"/>
                          <a:cs typeface="Nunito"/>
                          <a:sym typeface="Nunito"/>
                        </a:rPr>
                        <a:t>Possible Solution</a:t>
                      </a:r>
                      <a:endParaRPr b="1" sz="1800"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Dispute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Interpersonal problems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Conflict resolution with Andrew.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Tedious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Poor meeting structure, 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attempts to touch everything OR has no defined structure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Restrict scope of meeting. Create a meeting minute doc with what you want to touch, if stuff doesn’t belong in the meeting remove it.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Redundant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Meeting serves to communicate to other team members about events. That other meetings have covered.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Only talk about significant results to members not in the know, extra information can be done outside the meeting.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Unproductive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Members talk but don’t do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Chair needs to step in and force actions, many “meetings” should be relabeled as work periods.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571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Groupthink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Strong personalities dominate the conversation “TOM”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Nunito"/>
                          <a:ea typeface="Nunito"/>
                          <a:cs typeface="Nunito"/>
                          <a:sym typeface="Nunito"/>
                        </a:rPr>
                        <a:t>Realize Block Exchange is not a good project name, and returning/loud members are also dumb, you can talk too. Stand your ground.</a:t>
                      </a:r>
                      <a:endParaRPr>
                        <a:latin typeface="Nunito"/>
                        <a:ea typeface="Nunito"/>
                        <a:cs typeface="Nunito"/>
                        <a:sym typeface="Nunito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0000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7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7" name="Google Shape;87;p17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ENGG 200 Notes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88" name="Google Shape;88;p17"/>
          <p:cNvSpPr txBox="1"/>
          <p:nvPr>
            <p:ph idx="1" type="body"/>
          </p:nvPr>
        </p:nvSpPr>
        <p:spPr>
          <a:xfrm>
            <a:off x="311700" y="1152475"/>
            <a:ext cx="8520600" cy="39126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Bad meetings are bad.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Complete the agenda.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Start and end the meeting on time.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Involvement is good. Involvement decreases as meeting length increases.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Encourage attendee involvement by: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&gt; asking appropriate questions to stimulate discussion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&gt; sensitively call on people who are not participating and ask for their input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Try to make the meeting notes/agenda at least 2 days before the meeting to give people time to prepare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89" name="Google Shape;89;p17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18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5" name="Google Shape;95;p18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Groupthink Notes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96" name="Google Shape;96;p18"/>
          <p:cNvSpPr txBox="1"/>
          <p:nvPr>
            <p:ph idx="1" type="body"/>
          </p:nvPr>
        </p:nvSpPr>
        <p:spPr>
          <a:xfrm>
            <a:off x="272725" y="1007450"/>
            <a:ext cx="8520600" cy="39126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groupthink comes from quick consensus and bad decisions.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Groupthink Symptoms: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1) Team Arrogance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2) Discrediting warnings and contrary opinions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3) Thanosian morality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4) Stereotyping groups outside the team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5) Pressure for conformity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6) Self-censorship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7) Illusion of anonymity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8) Trying to avoid team conflict (the good kind of conflict)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Ways to counter groupthink: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&gt; neutral leaders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&gt; open to critisism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150">
                <a:solidFill>
                  <a:srgbClr val="1D1C1D"/>
                </a:solidFill>
                <a:highlight>
                  <a:srgbClr val="F8F8F8"/>
                </a:highlight>
              </a:rPr>
              <a:t>&gt; consult outside parties</a:t>
            </a:r>
            <a:endParaRPr sz="1150">
              <a:solidFill>
                <a:srgbClr val="1D1C1D"/>
              </a:solidFill>
              <a:highlight>
                <a:srgbClr val="F8F8F8"/>
              </a:highlight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97" name="Google Shape;97;p18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19"/>
          <p:cNvSpPr txBox="1"/>
          <p:nvPr>
            <p:ph type="ctrTitle"/>
          </p:nvPr>
        </p:nvSpPr>
        <p:spPr>
          <a:xfrm>
            <a:off x="311702" y="277975"/>
            <a:ext cx="6764700" cy="2519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 SemiBold"/>
                <a:ea typeface="Nunito SemiBold"/>
                <a:cs typeface="Nunito SemiBold"/>
                <a:sym typeface="Nunito SemiBold"/>
              </a:rPr>
              <a:t>AGILE</a:t>
            </a:r>
            <a:endParaRPr>
              <a:latin typeface="Nunito SemiBold"/>
              <a:ea typeface="Nunito SemiBold"/>
              <a:cs typeface="Nunito SemiBold"/>
              <a:sym typeface="Nunito SemiBold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0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8" name="Google Shape;108;p20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Traditional Agile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09" name="Google Shape;109;p2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Agile is used in software development for quick development (like iGEM)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Agile is based on a 2 week cycle. 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Big meeting followed by a 2 week period where you work to accomplish the objectives set out in the big meeting (by subgroup)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Every morning there’s a project subgroup meeting to discuss what happened last workday and what is “blocking us” from accomplishing tasks. Assign people to tasks according to blocks and remove requirements if necessary.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FLEXIBILITY - your requirements will change, you want to be flexible too!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10" name="Google Shape;110;p20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1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6" name="Google Shape;116;p21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 Agile for iGEM (Afi)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17" name="Google Shape;117;p2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iGEM is a whole team endeavour over 16 weeks. Traditional agile would be 8 meetings total which is not good.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Afi big meeting every week - Update everyone on accomplishments, failures, and blocks. </a:t>
            </a:r>
            <a:r>
              <a:rPr b="1" lang="en">
                <a:latin typeface="Nunito"/>
                <a:ea typeface="Nunito"/>
                <a:cs typeface="Nunito"/>
                <a:sym typeface="Nunito"/>
              </a:rPr>
              <a:t>No specifics - that belongs to the subgroup. </a:t>
            </a:r>
            <a:r>
              <a:rPr lang="en">
                <a:latin typeface="Nunito"/>
                <a:ea typeface="Nunito"/>
                <a:cs typeface="Nunito"/>
                <a:sym typeface="Nunito"/>
              </a:rPr>
              <a:t>Bring up new developments that require people to jump on and accomplish. Team decisions. </a:t>
            </a:r>
            <a:r>
              <a:rPr i="1" lang="en">
                <a:latin typeface="Nunito"/>
                <a:ea typeface="Nunito"/>
                <a:cs typeface="Nunito"/>
                <a:sym typeface="Nunito"/>
              </a:rPr>
              <a:t>Don’t talk for an hour about logos in a meeting, make it a poll in slack. </a:t>
            </a:r>
            <a:r>
              <a:rPr lang="en">
                <a:latin typeface="Nunito"/>
                <a:ea typeface="Nunito"/>
                <a:cs typeface="Nunito"/>
                <a:sym typeface="Nunito"/>
              </a:rPr>
              <a:t>Not everything needs to be in a meeting. Be smart, be better than 2019.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Project subgroup meetings - follow Agile.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Nunito"/>
              <a:buAutoNum type="arabicPeriod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Non-project subgroup - schedule a time to WORK on the aspect eg. From 1-3 on Thursdays 3 members work on funding.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18" name="Google Shape;118;p21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